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58" r:id="rId5"/>
    <p:sldId id="260" r:id="rId6"/>
    <p:sldId id="261" r:id="rId7"/>
    <p:sldId id="262" r:id="rId8"/>
    <p:sldId id="264" r:id="rId9"/>
    <p:sldId id="265" r:id="rId10"/>
    <p:sldId id="266" r:id="rId11"/>
    <p:sldId id="268" r:id="rId12"/>
    <p:sldId id="270" r:id="rId13"/>
    <p:sldId id="274" r:id="rId14"/>
    <p:sldId id="275" r:id="rId15"/>
    <p:sldId id="276" r:id="rId16"/>
    <p:sldId id="277" r:id="rId17"/>
    <p:sldId id="278" r:id="rId18"/>
    <p:sldId id="272" r:id="rId19"/>
    <p:sldId id="271" r:id="rId20"/>
    <p:sldId id="27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9" d="100"/>
          <a:sy n="79" d="100"/>
        </p:scale>
        <p:origin x="120"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75C6B08-169C-4AF1-BE9B-CD4F76F2D919}" type="datetimeFigureOut">
              <a:rPr lang="fr-FR" smtClean="0"/>
              <a:t>14/03/2024</a:t>
            </a:fld>
            <a:endParaRPr lang="fr-FR"/>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fr-F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4B921F5-8243-4851-A411-76B07CDE162F}"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95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5C6B08-169C-4AF1-BE9B-CD4F76F2D919}" type="datetimeFigureOut">
              <a:rPr lang="fr-FR" smtClean="0"/>
              <a:t>14/03/2024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273290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5C6B08-169C-4AF1-BE9B-CD4F76F2D919}" type="datetimeFigureOut">
              <a:rPr lang="fr-FR" smtClean="0"/>
              <a:t>14/03/2024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217297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5C6B08-169C-4AF1-BE9B-CD4F76F2D919}" type="datetimeFigureOut">
              <a:rPr lang="fr-FR" smtClean="0"/>
              <a:t>14/03/2024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4243497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75C6B08-169C-4AF1-BE9B-CD4F76F2D919}" type="datetimeFigureOut">
              <a:rPr lang="fr-FR" smtClean="0"/>
              <a:t>14/03/2024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921F5-8243-4851-A411-76B07CDE162F}"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2956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75C6B08-169C-4AF1-BE9B-CD4F76F2D919}" type="datetimeFigureOut">
              <a:rPr lang="fr-FR" smtClean="0"/>
              <a:t>14/03/2024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1235897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75C6B08-169C-4AF1-BE9B-CD4F76F2D919}" type="datetimeFigureOut">
              <a:rPr lang="fr-FR" smtClean="0"/>
              <a:t>14/03/2024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2746805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75C6B08-169C-4AF1-BE9B-CD4F76F2D919}" type="datetimeFigureOut">
              <a:rPr lang="fr-FR" smtClean="0"/>
              <a:t>14/03/2024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20897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5C6B08-169C-4AF1-BE9B-CD4F76F2D919}" type="datetimeFigureOut">
              <a:rPr lang="fr-FR" smtClean="0"/>
              <a:t>14/03/2024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3560122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75C6B08-169C-4AF1-BE9B-CD4F76F2D919}" type="datetimeFigureOut">
              <a:rPr lang="fr-FR" smtClean="0"/>
              <a:t>14/03/2024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33716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75C6B08-169C-4AF1-BE9B-CD4F76F2D919}" type="datetimeFigureOut">
              <a:rPr lang="fr-FR" smtClean="0"/>
              <a:t>14/03/2024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921F5-8243-4851-A411-76B07CDE162F}" type="slidenum">
              <a:rPr lang="fr-FR" smtClean="0"/>
              <a:t>‹N°›</a:t>
            </a:fld>
            <a:endParaRPr lang="fr-FR"/>
          </a:p>
        </p:txBody>
      </p:sp>
    </p:spTree>
    <p:extLst>
      <p:ext uri="{BB962C8B-B14F-4D97-AF65-F5344CB8AC3E}">
        <p14:creationId xmlns:p14="http://schemas.microsoft.com/office/powerpoint/2010/main" val="1440370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675C6B08-169C-4AF1-BE9B-CD4F76F2D919}" type="datetimeFigureOut">
              <a:rPr lang="fr-FR" smtClean="0"/>
              <a:t>14/03/2024</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A4B921F5-8243-4851-A411-76B07CDE162F}" type="slidenum">
              <a:rPr lang="fr-FR" smtClean="0"/>
              <a:t>‹N°›</a:t>
            </a:fld>
            <a:endParaRPr lang="fr-FR"/>
          </a:p>
        </p:txBody>
      </p:sp>
    </p:spTree>
    <p:extLst>
      <p:ext uri="{BB962C8B-B14F-4D97-AF65-F5344CB8AC3E}">
        <p14:creationId xmlns:p14="http://schemas.microsoft.com/office/powerpoint/2010/main" val="661714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690906-6B6D-F356-62CD-03D86DF73937}"/>
              </a:ext>
            </a:extLst>
          </p:cNvPr>
          <p:cNvSpPr>
            <a:spLocks noGrp="1"/>
          </p:cNvSpPr>
          <p:nvPr>
            <p:ph type="ctrTitle"/>
          </p:nvPr>
        </p:nvSpPr>
        <p:spPr>
          <a:xfrm>
            <a:off x="779780" y="882376"/>
            <a:ext cx="10632440" cy="2926080"/>
          </a:xfrm>
        </p:spPr>
        <p:txBody>
          <a:bodyPr>
            <a:normAutofit/>
          </a:bodyPr>
          <a:lstStyle/>
          <a:p>
            <a:r>
              <a:rPr lang="fr-FR" b="1" dirty="0">
                <a:solidFill>
                  <a:schemeClr val="bg1"/>
                </a:solidFill>
              </a:rPr>
              <a:t>Forfait 200Go de Bouygues Telecom avec Smartphone</a:t>
            </a:r>
            <a:endParaRPr lang="fr-FR" dirty="0">
              <a:solidFill>
                <a:schemeClr val="bg1"/>
              </a:solidFill>
            </a:endParaRPr>
          </a:p>
        </p:txBody>
      </p:sp>
      <p:sp>
        <p:nvSpPr>
          <p:cNvPr id="3" name="Sous-titre 2">
            <a:extLst>
              <a:ext uri="{FF2B5EF4-FFF2-40B4-BE49-F238E27FC236}">
                <a16:creationId xmlns:a16="http://schemas.microsoft.com/office/drawing/2014/main" id="{342943F8-BD32-44C2-20E4-CA4A786F93E6}"/>
              </a:ext>
            </a:extLst>
          </p:cNvPr>
          <p:cNvSpPr>
            <a:spLocks noGrp="1"/>
          </p:cNvSpPr>
          <p:nvPr>
            <p:ph type="subTitle" idx="1"/>
          </p:nvPr>
        </p:nvSpPr>
        <p:spPr>
          <a:xfrm>
            <a:off x="7988300" y="3808456"/>
            <a:ext cx="2679700" cy="436562"/>
          </a:xfrm>
        </p:spPr>
        <p:txBody>
          <a:bodyPr>
            <a:normAutofit fontScale="92500" lnSpcReduction="10000"/>
          </a:bodyPr>
          <a:lstStyle/>
          <a:p>
            <a:r>
              <a:rPr lang="fr-FR" sz="2800" dirty="0">
                <a:solidFill>
                  <a:schemeClr val="bg1"/>
                </a:solidFill>
              </a:rPr>
              <a:t>Guide de vente</a:t>
            </a:r>
          </a:p>
        </p:txBody>
      </p:sp>
    </p:spTree>
    <p:extLst>
      <p:ext uri="{BB962C8B-B14F-4D97-AF65-F5344CB8AC3E}">
        <p14:creationId xmlns:p14="http://schemas.microsoft.com/office/powerpoint/2010/main" val="569977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Qualité du Réseau</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Soulignez la réputation de Bouygues Telecom pour son réseau rapide et fiable, garantissant une expérience mobile sans interruption.</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736975" y="3700781"/>
            <a:ext cx="6115050" cy="1785104"/>
          </a:xfrm>
          <a:prstGeom prst="rect">
            <a:avLst/>
          </a:prstGeom>
          <a:noFill/>
        </p:spPr>
        <p:txBody>
          <a:bodyPr wrap="square">
            <a:spAutoFit/>
          </a:bodyPr>
          <a:lstStyle/>
          <a:p>
            <a:r>
              <a:rPr lang="fr-FR" sz="2200" dirty="0">
                <a:solidFill>
                  <a:schemeClr val="bg1"/>
                </a:solidFill>
              </a:rPr>
              <a:t>«Faites confiance à notre réseau pour une connexion rapide et stable, où que vous soyez. Nous investissons constamment dans notre infrastructure pour garantir à nos clients la meilleure qualité de service possible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17329" y="4362451"/>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3418821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Avantages Additionnels :</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Insistez sur les avantages supplémentaires inclus dans le forfait, tels que les appels illimités et l'accès à des services de streaming premium, offrant une valeur ajoutée à nos clients.</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736975" y="3700781"/>
            <a:ext cx="6115050" cy="1785104"/>
          </a:xfrm>
          <a:prstGeom prst="rect">
            <a:avLst/>
          </a:prstGeom>
          <a:noFill/>
        </p:spPr>
        <p:txBody>
          <a:bodyPr wrap="square">
            <a:spAutoFit/>
          </a:bodyPr>
          <a:lstStyle/>
          <a:p>
            <a:r>
              <a:rPr lang="fr-FR" sz="2200" dirty="0">
                <a:solidFill>
                  <a:schemeClr val="bg1"/>
                </a:solidFill>
              </a:rPr>
              <a:t>«En plus des 200Go de données, nos forfaits offrent des avantages exceptionnels tels que les appels illimités et l'accès à des services de streaming premium. C'est bien plus qu'un simple forfait mobile, c'est une expérience complète.»</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17329" y="4362451"/>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1663333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Assistance et Accès Smartphone :</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Mettez en avant les solutions accès smartphone, Norton et les solutions smartphone durable offrant une expérience mobile complète et enrichissante.</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543300" y="3700781"/>
            <a:ext cx="6308725" cy="1785104"/>
          </a:xfrm>
          <a:prstGeom prst="rect">
            <a:avLst/>
          </a:prstGeom>
          <a:noFill/>
        </p:spPr>
        <p:txBody>
          <a:bodyPr wrap="square">
            <a:spAutoFit/>
          </a:bodyPr>
          <a:lstStyle/>
          <a:p>
            <a:r>
              <a:rPr lang="fr-FR" sz="2200" dirty="0">
                <a:solidFill>
                  <a:schemeClr val="bg1"/>
                </a:solidFill>
              </a:rPr>
              <a:t>« Nos clients bénéficient d'une assistance dédiée pour leur smartphone, ainsi que d'un accès à des contenus exclusifs et à des applications pour enrichir leur expérience mobile. Nous sommes là pour les accompagner à chaque étape de leur parcours.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17329" y="4362451"/>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1433369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ABEFC98-D7BD-F5D5-4A15-730778A64D56}"/>
              </a:ext>
            </a:extLst>
          </p:cNvPr>
          <p:cNvSpPr>
            <a:spLocks noGrp="1"/>
          </p:cNvSpPr>
          <p:nvPr>
            <p:ph type="title"/>
          </p:nvPr>
        </p:nvSpPr>
        <p:spPr>
          <a:xfrm>
            <a:off x="1158240" y="2750820"/>
            <a:ext cx="9875520" cy="1356360"/>
          </a:xfrm>
        </p:spPr>
        <p:txBody>
          <a:bodyPr/>
          <a:lstStyle/>
          <a:p>
            <a:r>
              <a:rPr lang="fr-FR" b="1" dirty="0"/>
              <a:t>Arguments pour Vendre le Smartphone avec le Forfait 200Go </a:t>
            </a:r>
            <a:endParaRPr lang="fr-FR" dirty="0"/>
          </a:p>
        </p:txBody>
      </p:sp>
    </p:spTree>
    <p:extLst>
      <p:ext uri="{BB962C8B-B14F-4D97-AF65-F5344CB8AC3E}">
        <p14:creationId xmlns:p14="http://schemas.microsoft.com/office/powerpoint/2010/main" val="208169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501900" y="1965960"/>
            <a:ext cx="8516620" cy="400304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Dernière Technologie  :</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303587" y="2905651"/>
            <a:ext cx="6913245" cy="2123658"/>
          </a:xfrm>
          <a:prstGeom prst="rect">
            <a:avLst/>
          </a:prstGeom>
          <a:noFill/>
        </p:spPr>
        <p:txBody>
          <a:bodyPr wrap="square">
            <a:spAutoFit/>
          </a:bodyPr>
          <a:lstStyle/>
          <a:p>
            <a:r>
              <a:rPr lang="fr-FR" sz="2200" dirty="0">
                <a:solidFill>
                  <a:schemeClr val="bg1"/>
                </a:solidFill>
              </a:rPr>
              <a:t>«Le smartphone que je vous ai proposé avec ce forfait est doté des dernières technologies, vous offrant une expérience mobile de pointe. Avec un processeur puissant, un écran haute résolution et une caméra de qualité, allez profiter pleinement de toutes les fonctionnalités de leur appareil.»</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89982" y="370268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Argument:</a:t>
            </a:r>
          </a:p>
        </p:txBody>
      </p:sp>
    </p:spTree>
    <p:extLst>
      <p:ext uri="{BB962C8B-B14F-4D97-AF65-F5344CB8AC3E}">
        <p14:creationId xmlns:p14="http://schemas.microsoft.com/office/powerpoint/2010/main" val="382525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501900" y="1965960"/>
            <a:ext cx="8516620" cy="400304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Fiabilité et Durabilité:</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303587" y="2905651"/>
            <a:ext cx="6913245" cy="1785104"/>
          </a:xfrm>
          <a:prstGeom prst="rect">
            <a:avLst/>
          </a:prstGeom>
          <a:noFill/>
        </p:spPr>
        <p:txBody>
          <a:bodyPr wrap="square">
            <a:spAutoFit/>
          </a:bodyPr>
          <a:lstStyle/>
          <a:p>
            <a:r>
              <a:rPr lang="fr-FR" sz="2200" dirty="0">
                <a:solidFill>
                  <a:schemeClr val="bg1"/>
                </a:solidFill>
              </a:rPr>
              <a:t>«Nous ne proposons que des smartphones de marques réputées, connues pour leur fiabilité et leur durabilité.</a:t>
            </a:r>
          </a:p>
          <a:p>
            <a:r>
              <a:rPr lang="fr-FR" sz="2200" dirty="0">
                <a:solidFill>
                  <a:schemeClr val="bg1"/>
                </a:solidFill>
              </a:rPr>
              <a:t>Du coup vous pouvez avoir confiance en votre appareil pour rester opérationnel et performant, même dans les conditions les plus exigeantes.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89982" y="370268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Argument:</a:t>
            </a:r>
          </a:p>
        </p:txBody>
      </p:sp>
    </p:spTree>
    <p:extLst>
      <p:ext uri="{BB962C8B-B14F-4D97-AF65-F5344CB8AC3E}">
        <p14:creationId xmlns:p14="http://schemas.microsoft.com/office/powerpoint/2010/main" val="973654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501900" y="1965960"/>
            <a:ext cx="8516620" cy="428244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Compatibilité et interconnexion:</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455987" y="2567096"/>
            <a:ext cx="6913245" cy="2800767"/>
          </a:xfrm>
          <a:prstGeom prst="rect">
            <a:avLst/>
          </a:prstGeom>
          <a:noFill/>
        </p:spPr>
        <p:txBody>
          <a:bodyPr wrap="square">
            <a:spAutoFit/>
          </a:bodyPr>
          <a:lstStyle/>
          <a:p>
            <a:r>
              <a:rPr lang="fr-FR" sz="2200" dirty="0">
                <a:solidFill>
                  <a:schemeClr val="bg1"/>
                </a:solidFill>
              </a:rPr>
              <a:t>«Le Smartphone que je vous ai proposé est compatible avec une large gamme d'accessoires et de périphériques, vous offrant une flexibilité et une interconnexion optimales. Que ce soit pour connecter des écouteurs sans fil, des appareils domotiques ou des accessoires de productivité, vous pouvez tirer pleinement parti de votre smartphone pour rester connectés et productifs en toutes circonstances.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89982" y="370268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Argument:</a:t>
            </a:r>
          </a:p>
        </p:txBody>
      </p:sp>
    </p:spTree>
    <p:extLst>
      <p:ext uri="{BB962C8B-B14F-4D97-AF65-F5344CB8AC3E}">
        <p14:creationId xmlns:p14="http://schemas.microsoft.com/office/powerpoint/2010/main" val="3445673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89A7BBC-880C-48B1-8CFB-563EE755521C}"/>
              </a:ext>
            </a:extLst>
          </p:cNvPr>
          <p:cNvSpPr>
            <a:spLocks noGrp="1"/>
          </p:cNvSpPr>
          <p:nvPr>
            <p:ph idx="1"/>
          </p:nvPr>
        </p:nvSpPr>
        <p:spPr>
          <a:xfrm>
            <a:off x="1159564" y="2279650"/>
            <a:ext cx="9872871" cy="2298700"/>
          </a:xfrm>
        </p:spPr>
        <p:txBody>
          <a:bodyPr>
            <a:normAutofit/>
          </a:bodyPr>
          <a:lstStyle/>
          <a:p>
            <a:pPr marL="45720" indent="0">
              <a:buNone/>
            </a:pPr>
            <a:r>
              <a:rPr lang="fr-FR" sz="2800" dirty="0"/>
              <a:t>En mettant en avant ces arguments pour vendre le smartphone avec le forfait 200Go de Bouygues Telecom, vous pouvez offrir à vos clients une solution complète répondant à tous leurs besoins en matière de connectivité et de technologie mobile.</a:t>
            </a:r>
          </a:p>
        </p:txBody>
      </p:sp>
    </p:spTree>
    <p:extLst>
      <p:ext uri="{BB962C8B-B14F-4D97-AF65-F5344CB8AC3E}">
        <p14:creationId xmlns:p14="http://schemas.microsoft.com/office/powerpoint/2010/main" val="1096161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ABEFC98-D7BD-F5D5-4A15-730778A64D56}"/>
              </a:ext>
            </a:extLst>
          </p:cNvPr>
          <p:cNvSpPr>
            <a:spLocks noGrp="1"/>
          </p:cNvSpPr>
          <p:nvPr>
            <p:ph type="title"/>
          </p:nvPr>
        </p:nvSpPr>
        <p:spPr>
          <a:xfrm>
            <a:off x="1158240" y="2750820"/>
            <a:ext cx="9875520" cy="1356360"/>
          </a:xfrm>
        </p:spPr>
        <p:txBody>
          <a:bodyPr/>
          <a:lstStyle/>
          <a:p>
            <a:r>
              <a:rPr lang="fr-FR" b="1" dirty="0"/>
              <a:t>Conseils de vente</a:t>
            </a:r>
            <a:endParaRPr lang="fr-FR" dirty="0"/>
          </a:p>
        </p:txBody>
      </p:sp>
    </p:spTree>
    <p:extLst>
      <p:ext uri="{BB962C8B-B14F-4D97-AF65-F5344CB8AC3E}">
        <p14:creationId xmlns:p14="http://schemas.microsoft.com/office/powerpoint/2010/main" val="732289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vert="horz" lIns="91440" tIns="45720" rIns="91440" bIns="45720" rtlCol="0" anchor="ctr">
            <a:normAutofit/>
          </a:bodyPr>
          <a:lstStyle/>
          <a:p>
            <a:r>
              <a:rPr lang="fr-FR" sz="2800" b="1" u="sng" dirty="0">
                <a:latin typeface="+mn-lt"/>
                <a:ea typeface="+mn-ea"/>
                <a:cs typeface="+mn-cs"/>
              </a:rPr>
              <a:t>Conseils de vente:</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59564" y="2153920"/>
            <a:ext cx="9872871" cy="3459480"/>
          </a:xfrm>
        </p:spPr>
        <p:txBody>
          <a:bodyPr/>
          <a:lstStyle/>
          <a:p>
            <a:r>
              <a:rPr lang="fr-FR" dirty="0"/>
              <a:t>Il est important de faire une découverte complète des besoins et motivations d’achat du client</a:t>
            </a:r>
          </a:p>
          <a:p>
            <a:r>
              <a:rPr lang="fr-FR" dirty="0"/>
              <a:t>Il faut personnaliser votre approche en identifiant les besoins spécifiques du client et en mettant en avant les avantages qui répondent le mieux à ses besoins.</a:t>
            </a:r>
          </a:p>
          <a:p>
            <a:r>
              <a:rPr lang="fr-FR" dirty="0"/>
              <a:t>Utilisez des exemples concrets et des témoignages comme </a:t>
            </a:r>
            <a:r>
              <a:rPr lang="fr-FR" dirty="0" err="1"/>
              <a:t>nPerf</a:t>
            </a:r>
            <a:r>
              <a:rPr lang="fr-FR" dirty="0"/>
              <a:t> pour renforcer vos arguments.</a:t>
            </a:r>
          </a:p>
          <a:p>
            <a:r>
              <a:rPr lang="fr-FR" dirty="0"/>
              <a:t>Importance de répondre de manière proactive aux objections en mettant en avant les avantages distinctifs de notre offre.</a:t>
            </a:r>
          </a:p>
          <a:p>
            <a:pPr marL="45720" indent="0">
              <a:buNone/>
            </a:pPr>
            <a:endParaRPr lang="fr-FR" dirty="0"/>
          </a:p>
        </p:txBody>
      </p:sp>
    </p:spTree>
    <p:extLst>
      <p:ext uri="{BB962C8B-B14F-4D97-AF65-F5344CB8AC3E}">
        <p14:creationId xmlns:p14="http://schemas.microsoft.com/office/powerpoint/2010/main" val="448994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915DC31-28A4-B43A-3D4F-9E079EAC3D83}"/>
              </a:ext>
            </a:extLst>
          </p:cNvPr>
          <p:cNvSpPr>
            <a:spLocks noGrp="1"/>
          </p:cNvSpPr>
          <p:nvPr>
            <p:ph idx="1"/>
          </p:nvPr>
        </p:nvSpPr>
        <p:spPr>
          <a:xfrm>
            <a:off x="1159564" y="1612900"/>
            <a:ext cx="9872871" cy="3810000"/>
          </a:xfrm>
        </p:spPr>
        <p:txBody>
          <a:bodyPr/>
          <a:lstStyle/>
          <a:p>
            <a:pPr marL="45720" indent="0">
              <a:buNone/>
            </a:pPr>
            <a:r>
              <a:rPr lang="fr-FR" sz="2400" dirty="0"/>
              <a:t>Voici un guide pour vous aider à valoriser et à vendre ce forfait de manière efficace qui contient :</a:t>
            </a:r>
          </a:p>
          <a:p>
            <a:pPr marL="45720" indent="0">
              <a:buNone/>
            </a:pPr>
            <a:endParaRPr lang="fr-FR" b="1" dirty="0"/>
          </a:p>
          <a:p>
            <a:pPr marL="45720" indent="0">
              <a:buNone/>
            </a:pPr>
            <a:r>
              <a:rPr lang="fr-FR" b="1" dirty="0"/>
              <a:t>1-Avantages Principaux du Forfait 200Go : explications de chaque avantage + discours pour le dire.</a:t>
            </a:r>
            <a:endParaRPr lang="fr-FR" dirty="0"/>
          </a:p>
          <a:p>
            <a:pPr marL="45720" indent="0">
              <a:buNone/>
            </a:pPr>
            <a:r>
              <a:rPr lang="fr-FR" b="1" dirty="0"/>
              <a:t>2-Points clés pour vendre le forfait 200Go + discours à dire pour chaque point,</a:t>
            </a:r>
            <a:endParaRPr lang="fr-FR" dirty="0"/>
          </a:p>
          <a:p>
            <a:pPr marL="45720" indent="0">
              <a:buNone/>
            </a:pPr>
            <a:r>
              <a:rPr lang="fr-FR" b="1" dirty="0"/>
              <a:t>3-Arguments pour Vendre le Smartphone avec le Forfait 200Go : explication + discours,</a:t>
            </a:r>
            <a:endParaRPr lang="fr-FR" dirty="0"/>
          </a:p>
          <a:p>
            <a:pPr marL="45720" indent="0">
              <a:buNone/>
            </a:pPr>
            <a:r>
              <a:rPr lang="fr-FR" b="1" dirty="0"/>
              <a:t>4-Conseils de Vente </a:t>
            </a:r>
            <a:endParaRPr lang="fr-FR" dirty="0"/>
          </a:p>
        </p:txBody>
      </p:sp>
    </p:spTree>
    <p:extLst>
      <p:ext uri="{BB962C8B-B14F-4D97-AF65-F5344CB8AC3E}">
        <p14:creationId xmlns:p14="http://schemas.microsoft.com/office/powerpoint/2010/main" val="4107986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19399-77BC-101E-EDA4-D97B234A2104}"/>
              </a:ext>
            </a:extLst>
          </p:cNvPr>
          <p:cNvSpPr>
            <a:spLocks noGrp="1"/>
          </p:cNvSpPr>
          <p:nvPr>
            <p:ph type="title"/>
          </p:nvPr>
        </p:nvSpPr>
        <p:spPr>
          <a:xfrm>
            <a:off x="774700" y="1187450"/>
            <a:ext cx="9875520" cy="4483100"/>
          </a:xfrm>
        </p:spPr>
        <p:txBody>
          <a:bodyPr>
            <a:normAutofit/>
          </a:bodyPr>
          <a:lstStyle/>
          <a:p>
            <a:pPr marL="45720" indent="0">
              <a:lnSpc>
                <a:spcPct val="100000"/>
              </a:lnSpc>
            </a:pPr>
            <a:r>
              <a:rPr lang="fr-FR" sz="3100" dirty="0"/>
              <a:t>En utilisant ces conseils et en mettant en avant les avantages uniques de notre forfait 200Go de Bouygues Telecom, vous serez en mesure de convaincre efficacement les clients potentiels et de maximiser vos ventes.</a:t>
            </a:r>
            <a:br>
              <a:rPr lang="fr-FR" dirty="0"/>
            </a:br>
            <a:br>
              <a:rPr lang="fr-FR" dirty="0"/>
            </a:br>
            <a:r>
              <a:rPr lang="fr-FR" dirty="0"/>
              <a:t>                                                     Bonnes ventes!</a:t>
            </a:r>
            <a:br>
              <a:rPr lang="fr-FR" dirty="0"/>
            </a:br>
            <a:endParaRPr lang="fr-FR" dirty="0"/>
          </a:p>
        </p:txBody>
      </p:sp>
      <p:pic>
        <p:nvPicPr>
          <p:cNvPr id="7" name="Image 6">
            <a:extLst>
              <a:ext uri="{FF2B5EF4-FFF2-40B4-BE49-F238E27FC236}">
                <a16:creationId xmlns:a16="http://schemas.microsoft.com/office/drawing/2014/main" id="{E01E40EF-D6CB-36A0-5A69-E21025A87459}"/>
              </a:ext>
            </a:extLst>
          </p:cNvPr>
          <p:cNvPicPr>
            <a:picLocks noChangeAspect="1"/>
          </p:cNvPicPr>
          <p:nvPr/>
        </p:nvPicPr>
        <p:blipFill>
          <a:blip r:embed="rId2"/>
          <a:stretch>
            <a:fillRect/>
          </a:stretch>
        </p:blipFill>
        <p:spPr>
          <a:xfrm>
            <a:off x="7815580" y="4756267"/>
            <a:ext cx="1709420" cy="1352433"/>
          </a:xfrm>
          <a:prstGeom prst="rect">
            <a:avLst/>
          </a:prstGeom>
        </p:spPr>
      </p:pic>
    </p:spTree>
    <p:extLst>
      <p:ext uri="{BB962C8B-B14F-4D97-AF65-F5344CB8AC3E}">
        <p14:creationId xmlns:p14="http://schemas.microsoft.com/office/powerpoint/2010/main" val="3248969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ABEFC98-D7BD-F5D5-4A15-730778A64D56}"/>
              </a:ext>
            </a:extLst>
          </p:cNvPr>
          <p:cNvSpPr>
            <a:spLocks noGrp="1"/>
          </p:cNvSpPr>
          <p:nvPr>
            <p:ph type="title"/>
          </p:nvPr>
        </p:nvSpPr>
        <p:spPr>
          <a:xfrm>
            <a:off x="1158240" y="2750820"/>
            <a:ext cx="9875520" cy="1356360"/>
          </a:xfrm>
        </p:spPr>
        <p:txBody>
          <a:bodyPr/>
          <a:lstStyle/>
          <a:p>
            <a:r>
              <a:rPr lang="fr-FR" b="1" dirty="0"/>
              <a:t>Avantages Principaux du Forfait 200Go</a:t>
            </a:r>
            <a:endParaRPr lang="fr-FR" dirty="0"/>
          </a:p>
        </p:txBody>
      </p:sp>
    </p:spTree>
    <p:extLst>
      <p:ext uri="{BB962C8B-B14F-4D97-AF65-F5344CB8AC3E}">
        <p14:creationId xmlns:p14="http://schemas.microsoft.com/office/powerpoint/2010/main" val="381011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a:normAutofit/>
          </a:bodyPr>
          <a:lstStyle/>
          <a:p>
            <a:r>
              <a:rPr lang="fr-FR" altLang="fr-FR" sz="2800" b="1" u="sng" dirty="0">
                <a:latin typeface="+mn-lt"/>
                <a:ea typeface="+mn-ea"/>
                <a:cs typeface="+mn-cs"/>
              </a:rPr>
              <a:t>Connectivité Illimitée :</a:t>
            </a:r>
            <a:endParaRPr lang="fr-FR" sz="2800" b="1" u="sng" dirty="0">
              <a:latin typeface="+mn-lt"/>
              <a:ea typeface="+mn-ea"/>
              <a:cs typeface="+mn-cs"/>
            </a:endParaRP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Avec une généreuse allocation de 200Go de données, les clients peuvent profiter d'une connectivité sans limite pour leurs besoins en streaming, jeux en ligne, téléchargements, et bien plus encore.</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448050" y="3744218"/>
            <a:ext cx="6904990" cy="1785104"/>
          </a:xfrm>
          <a:prstGeom prst="rect">
            <a:avLst/>
          </a:prstGeom>
          <a:noFill/>
        </p:spPr>
        <p:txBody>
          <a:bodyPr wrap="square">
            <a:spAutoFit/>
          </a:bodyPr>
          <a:lstStyle/>
          <a:p>
            <a:r>
              <a:rPr lang="fr-FR" sz="2200" dirty="0">
                <a:solidFill>
                  <a:schemeClr val="bg1"/>
                </a:solidFill>
              </a:rPr>
              <a:t>« Ne vous inquiétez plus jamais de dépasser votre limite de données. Avec 200Go à disposition, nos clients ont suffisamment de bande passante pour répondre à tous leurs besoins en ligne, que ce soit pour le travail ou les loisirs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877679" y="453961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1787961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a:normAutofit/>
          </a:bodyPr>
          <a:lstStyle/>
          <a:p>
            <a:r>
              <a:rPr lang="fr-FR" sz="2800" b="1" u="sng" dirty="0">
                <a:latin typeface="+mn-lt"/>
                <a:ea typeface="+mn-ea"/>
                <a:cs typeface="+mn-cs"/>
              </a:rPr>
              <a:t>Vitesse et Fiabilité :</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Bouygues Telecom offre un réseau rapide et fiable, assurant une expérience fluide même dans les zones à forte densité de population.</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571875" y="3816340"/>
            <a:ext cx="6115050" cy="1446550"/>
          </a:xfrm>
          <a:prstGeom prst="rect">
            <a:avLst/>
          </a:prstGeom>
          <a:noFill/>
        </p:spPr>
        <p:txBody>
          <a:bodyPr wrap="square">
            <a:spAutoFit/>
          </a:bodyPr>
          <a:lstStyle/>
          <a:p>
            <a:r>
              <a:rPr lang="fr-FR" sz="2200" dirty="0">
                <a:solidFill>
                  <a:schemeClr val="bg1"/>
                </a:solidFill>
              </a:rPr>
              <a:t>« Profitez d'une connexion rapide et fiable où que vous soyez. Notre réseau haut débit garantit une navigation fluide et sans interruption, même dans les endroits les plus fréquentés.»</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750679" y="437070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228037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a:normAutofit/>
          </a:bodyPr>
          <a:lstStyle/>
          <a:p>
            <a:r>
              <a:rPr lang="fr-FR" sz="2800" b="1" u="sng" dirty="0">
                <a:latin typeface="+mn-lt"/>
                <a:ea typeface="+mn-ea"/>
                <a:cs typeface="+mn-cs"/>
              </a:rPr>
              <a:t>Appels Illimités :</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Les clients bénéficient d'appels illimités vers les fixes et mobiles en France, ainsi que vers les fixes de plus de 110 destinations internationales.</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571875" y="3569862"/>
            <a:ext cx="6115050" cy="2123658"/>
          </a:xfrm>
          <a:prstGeom prst="rect">
            <a:avLst/>
          </a:prstGeom>
          <a:noFill/>
        </p:spPr>
        <p:txBody>
          <a:bodyPr wrap="square">
            <a:spAutoFit/>
          </a:bodyPr>
          <a:lstStyle/>
          <a:p>
            <a:r>
              <a:rPr lang="fr-FR" sz="2200" dirty="0">
                <a:solidFill>
                  <a:schemeClr val="bg1"/>
                </a:solidFill>
              </a:rPr>
              <a:t>« Restez connectés avec vos proches, où qu'ils soient. Nos forfaits incluent des appels illimités vers la France et vers plus de 110 destinations internationales, vous permettant de rester en contact sans vous soucier des frais supplémentaires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17329" y="4362451"/>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3807897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a:normAutofit/>
          </a:bodyPr>
          <a:lstStyle/>
          <a:p>
            <a:r>
              <a:rPr lang="fr-FR" sz="2800" b="1" u="sng" dirty="0">
                <a:latin typeface="+mn-lt"/>
                <a:ea typeface="+mn-ea"/>
                <a:cs typeface="+mn-cs"/>
              </a:rPr>
              <a:t>Bonus Inclus:</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Des avantages supplémentaires à vérifier sur Be académie</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698875" y="3742948"/>
            <a:ext cx="6115050" cy="1446550"/>
          </a:xfrm>
          <a:prstGeom prst="rect">
            <a:avLst/>
          </a:prstGeom>
          <a:noFill/>
        </p:spPr>
        <p:txBody>
          <a:bodyPr wrap="square">
            <a:spAutoFit/>
          </a:bodyPr>
          <a:lstStyle/>
          <a:p>
            <a:r>
              <a:rPr lang="fr-FR" sz="2200" dirty="0">
                <a:solidFill>
                  <a:schemeClr val="bg1"/>
                </a:solidFill>
              </a:rPr>
              <a:t>« En plus de l'abondance de données, nos forfaits offrent des avantages supplémentaires tels que … , vous permettant de profiter de …. , où que vous soyez »</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733906" y="4370705"/>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4007201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ABEFC98-D7BD-F5D5-4A15-730778A64D56}"/>
              </a:ext>
            </a:extLst>
          </p:cNvPr>
          <p:cNvSpPr>
            <a:spLocks noGrp="1"/>
          </p:cNvSpPr>
          <p:nvPr>
            <p:ph type="title"/>
          </p:nvPr>
        </p:nvSpPr>
        <p:spPr>
          <a:xfrm>
            <a:off x="1158240" y="2750820"/>
            <a:ext cx="9875520" cy="1356360"/>
          </a:xfrm>
        </p:spPr>
        <p:txBody>
          <a:bodyPr/>
          <a:lstStyle/>
          <a:p>
            <a:r>
              <a:rPr lang="fr-FR" b="1" dirty="0"/>
              <a:t>Points clés pour vendre le forfait 200Go:</a:t>
            </a:r>
            <a:endParaRPr lang="fr-FR" dirty="0"/>
          </a:p>
        </p:txBody>
      </p:sp>
    </p:spTree>
    <p:extLst>
      <p:ext uri="{BB962C8B-B14F-4D97-AF65-F5344CB8AC3E}">
        <p14:creationId xmlns:p14="http://schemas.microsoft.com/office/powerpoint/2010/main" val="718774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a:extLst>
              <a:ext uri="{FF2B5EF4-FFF2-40B4-BE49-F238E27FC236}">
                <a16:creationId xmlns:a16="http://schemas.microsoft.com/office/drawing/2014/main" id="{AB84F20A-E41A-A72D-9734-F5D35B8EBC4C}"/>
              </a:ext>
            </a:extLst>
          </p:cNvPr>
          <p:cNvSpPr/>
          <p:nvPr/>
        </p:nvSpPr>
        <p:spPr>
          <a:xfrm>
            <a:off x="2628900" y="3022600"/>
            <a:ext cx="8001000" cy="3225800"/>
          </a:xfrm>
          <a:prstGeom prst="cloud">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9FA2A634-AF4D-49BD-5FC1-6E38E7BE145D}"/>
              </a:ext>
            </a:extLst>
          </p:cNvPr>
          <p:cNvSpPr>
            <a:spLocks noGrp="1"/>
          </p:cNvSpPr>
          <p:nvPr>
            <p:ph type="title"/>
          </p:nvPr>
        </p:nvSpPr>
        <p:spPr/>
        <p:txBody>
          <a:bodyPr>
            <a:normAutofit/>
          </a:bodyPr>
          <a:lstStyle/>
          <a:p>
            <a:r>
              <a:rPr lang="fr-FR" sz="2800" b="1" u="sng" dirty="0">
                <a:latin typeface="+mn-lt"/>
                <a:ea typeface="+mn-ea"/>
                <a:cs typeface="+mn-cs"/>
              </a:rPr>
              <a:t>Expérience Sans Limite :</a:t>
            </a:r>
          </a:p>
        </p:txBody>
      </p:sp>
      <p:sp>
        <p:nvSpPr>
          <p:cNvPr id="7" name="Espace réservé du contenu 6">
            <a:extLst>
              <a:ext uri="{FF2B5EF4-FFF2-40B4-BE49-F238E27FC236}">
                <a16:creationId xmlns:a16="http://schemas.microsoft.com/office/drawing/2014/main" id="{5FF11FB7-D5B3-32A9-08A4-B31BE39368E8}"/>
              </a:ext>
            </a:extLst>
          </p:cNvPr>
          <p:cNvSpPr>
            <a:spLocks noGrp="1"/>
          </p:cNvSpPr>
          <p:nvPr>
            <p:ph idx="1"/>
          </p:nvPr>
        </p:nvSpPr>
        <p:spPr>
          <a:xfrm>
            <a:off x="1176129" y="1899920"/>
            <a:ext cx="9872871" cy="1257300"/>
          </a:xfrm>
        </p:spPr>
        <p:txBody>
          <a:bodyPr/>
          <a:lstStyle/>
          <a:p>
            <a:pPr marL="45720" indent="0">
              <a:buNone/>
            </a:pPr>
            <a:r>
              <a:rPr lang="fr-FR" dirty="0"/>
              <a:t>Mettez en avant la généreuse allocation de données et l'accès illimité à Internet pour répondre aux besoins des clients les plus exigeants en matière de connectivité.</a:t>
            </a:r>
          </a:p>
        </p:txBody>
      </p:sp>
      <p:sp>
        <p:nvSpPr>
          <p:cNvPr id="9" name="ZoneTexte 8">
            <a:extLst>
              <a:ext uri="{FF2B5EF4-FFF2-40B4-BE49-F238E27FC236}">
                <a16:creationId xmlns:a16="http://schemas.microsoft.com/office/drawing/2014/main" id="{1FC84004-753D-9C22-2EF5-224F8B924D47}"/>
              </a:ext>
            </a:extLst>
          </p:cNvPr>
          <p:cNvSpPr txBox="1"/>
          <p:nvPr/>
        </p:nvSpPr>
        <p:spPr>
          <a:xfrm>
            <a:off x="3736975" y="3700781"/>
            <a:ext cx="6115050" cy="1785104"/>
          </a:xfrm>
          <a:prstGeom prst="rect">
            <a:avLst/>
          </a:prstGeom>
          <a:noFill/>
        </p:spPr>
        <p:txBody>
          <a:bodyPr wrap="square">
            <a:spAutoFit/>
          </a:bodyPr>
          <a:lstStyle/>
          <a:p>
            <a:r>
              <a:rPr lang="fr-FR" sz="2200" dirty="0">
                <a:solidFill>
                  <a:schemeClr val="bg1"/>
                </a:solidFill>
              </a:rPr>
              <a:t>« Avec 200Go de données, vos possibilités sont infinies. Que vous aimiez regarder des vidéos en streaming, jouer à des jeux en ligne ou partager des photos, notre forfait vous offre une expérience sans limite.»</a:t>
            </a:r>
          </a:p>
        </p:txBody>
      </p:sp>
      <p:sp>
        <p:nvSpPr>
          <p:cNvPr id="11" name="Espace réservé du contenu 6">
            <a:extLst>
              <a:ext uri="{FF2B5EF4-FFF2-40B4-BE49-F238E27FC236}">
                <a16:creationId xmlns:a16="http://schemas.microsoft.com/office/drawing/2014/main" id="{B1F812BF-E202-AE19-F4C5-783F3FE57A76}"/>
              </a:ext>
            </a:extLst>
          </p:cNvPr>
          <p:cNvSpPr txBox="1">
            <a:spLocks/>
          </p:cNvSpPr>
          <p:nvPr/>
        </p:nvSpPr>
        <p:spPr>
          <a:xfrm>
            <a:off x="617329" y="4362451"/>
            <a:ext cx="2570371" cy="5295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u="sng" dirty="0"/>
              <a:t>Pour le dire:</a:t>
            </a:r>
          </a:p>
        </p:txBody>
      </p:sp>
    </p:spTree>
    <p:extLst>
      <p:ext uri="{BB962C8B-B14F-4D97-AF65-F5344CB8AC3E}">
        <p14:creationId xmlns:p14="http://schemas.microsoft.com/office/powerpoint/2010/main" val="2861223204"/>
      </p:ext>
    </p:extLst>
  </p:cSld>
  <p:clrMapOvr>
    <a:masterClrMapping/>
  </p:clrMapOvr>
</p:sld>
</file>

<file path=ppt/theme/theme1.xml><?xml version="1.0" encoding="utf-8"?>
<a:theme xmlns:a="http://schemas.openxmlformats.org/drawingml/2006/main" name="Base">
  <a:themeElements>
    <a:clrScheme name="Bas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TM03457444[[fn=Base]]</Template>
  <TotalTime>51</TotalTime>
  <Words>999</Words>
  <Application>Microsoft Office PowerPoint</Application>
  <PresentationFormat>Grand écran</PresentationFormat>
  <Paragraphs>61</Paragraphs>
  <Slides>20</Slides>
  <Notes>0</Notes>
  <HiddenSlides>0</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20</vt:i4>
      </vt:variant>
    </vt:vector>
  </HeadingPairs>
  <TitlesOfParts>
    <vt:vector size="22" baseType="lpstr">
      <vt:lpstr>Corbel</vt:lpstr>
      <vt:lpstr>Base</vt:lpstr>
      <vt:lpstr>Forfait 200Go de Bouygues Telecom avec Smartphone</vt:lpstr>
      <vt:lpstr>Présentation PowerPoint</vt:lpstr>
      <vt:lpstr>Avantages Principaux du Forfait 200Go</vt:lpstr>
      <vt:lpstr>Connectivité Illimitée :</vt:lpstr>
      <vt:lpstr>Vitesse et Fiabilité :</vt:lpstr>
      <vt:lpstr>Appels Illimités :</vt:lpstr>
      <vt:lpstr>Bonus Inclus:</vt:lpstr>
      <vt:lpstr>Points clés pour vendre le forfait 200Go:</vt:lpstr>
      <vt:lpstr>Expérience Sans Limite :</vt:lpstr>
      <vt:lpstr>Qualité du Réseau</vt:lpstr>
      <vt:lpstr>Avantages Additionnels :</vt:lpstr>
      <vt:lpstr>Assistance et Accès Smartphone :</vt:lpstr>
      <vt:lpstr>Arguments pour Vendre le Smartphone avec le Forfait 200Go </vt:lpstr>
      <vt:lpstr>Dernière Technologie  :</vt:lpstr>
      <vt:lpstr>Fiabilité et Durabilité:</vt:lpstr>
      <vt:lpstr>Compatibilité et interconnexion:</vt:lpstr>
      <vt:lpstr>Présentation PowerPoint</vt:lpstr>
      <vt:lpstr>Conseils de vente</vt:lpstr>
      <vt:lpstr>Conseils de vente:</vt:lpstr>
      <vt:lpstr>En utilisant ces conseils et en mettant en avant les avantages uniques de notre forfait 200Go de Bouygues Telecom, vous serez en mesure de convaincre efficacement les clients potentiels et de maximiser vos ventes.                                                       Bonnes ventes!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Forfait 200Go de Bouygues Telecom avec Smartphone</dc:title>
  <dc:creator>TA-ADM</dc:creator>
  <cp:lastModifiedBy>Pôle Formation</cp:lastModifiedBy>
  <cp:revision>2</cp:revision>
  <dcterms:created xsi:type="dcterms:W3CDTF">2024-03-14T11:03:54Z</dcterms:created>
  <dcterms:modified xsi:type="dcterms:W3CDTF">2024-03-14T14:10:09Z</dcterms:modified>
</cp:coreProperties>
</file>